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9" r:id="rId3"/>
    <p:sldId id="257" r:id="rId4"/>
    <p:sldId id="258" r:id="rId5"/>
    <p:sldId id="260" r:id="rId6"/>
    <p:sldId id="262" r:id="rId7"/>
    <p:sldId id="263" r:id="rId8"/>
    <p:sldId id="26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2406" autoAdjust="0"/>
  </p:normalViewPr>
  <p:slideViewPr>
    <p:cSldViewPr snapToGrid="0">
      <p:cViewPr varScale="1">
        <p:scale>
          <a:sx n="61" d="100"/>
          <a:sy n="61" d="100"/>
        </p:scale>
        <p:origin x="109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F5BB7A-4F1E-4A69-9659-DCC16CB8B04D}" type="datetimeFigureOut">
              <a:rPr lang="en-GB" smtClean="0"/>
              <a:t>03/11/2021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EE0D31-82D5-4B00-BE89-8322C5F009EF}" type="slidenum">
              <a:rPr lang="en-GB" smtClean="0"/>
              <a:t>‹#›</a:t>
            </a:fld>
            <a:endParaRPr lang="en-GB"/>
          </a:p>
        </p:txBody>
      </p:sp>
    </p:spTree>
    <p:extLst>
      <p:ext uri="{BB962C8B-B14F-4D97-AF65-F5344CB8AC3E}">
        <p14:creationId xmlns:p14="http://schemas.microsoft.com/office/powerpoint/2010/main" val="2018941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analytical report is about wearing of uniforms in </a:t>
            </a:r>
            <a:r>
              <a:rPr lang="en-GB" sz="1200" kern="1200" dirty="0" err="1" smtClean="0">
                <a:solidFill>
                  <a:schemeClr val="tx1"/>
                </a:solidFill>
                <a:effectLst/>
                <a:latin typeface="+mn-lt"/>
                <a:ea typeface="+mn-ea"/>
                <a:cs typeface="+mn-cs"/>
              </a:rPr>
              <a:t>Bluemax</a:t>
            </a:r>
            <a:r>
              <a:rPr lang="en-GB" sz="1200" kern="1200" dirty="0" smtClean="0">
                <a:solidFill>
                  <a:schemeClr val="tx1"/>
                </a:solidFill>
                <a:effectLst/>
                <a:latin typeface="+mn-lt"/>
                <a:ea typeface="+mn-ea"/>
                <a:cs typeface="+mn-cs"/>
              </a:rPr>
              <a:t> Company. The report is based on the merits and demerits associated with the employees wearing of uniform.  It gives a vivid description </a:t>
            </a:r>
            <a:r>
              <a:rPr lang="en-GB" sz="1200" kern="1200" baseline="0" dirty="0" smtClean="0">
                <a:solidFill>
                  <a:schemeClr val="tx1"/>
                </a:solidFill>
                <a:effectLst/>
                <a:latin typeface="+mn-lt"/>
                <a:ea typeface="+mn-ea"/>
                <a:cs typeface="+mn-cs"/>
              </a:rPr>
              <a:t> on the need </a:t>
            </a:r>
            <a:r>
              <a:rPr lang="en-GB" sz="1200" kern="1200" dirty="0" smtClean="0">
                <a:solidFill>
                  <a:schemeClr val="tx1"/>
                </a:solidFill>
                <a:effectLst/>
                <a:latin typeface="+mn-lt"/>
                <a:ea typeface="+mn-ea"/>
                <a:cs typeface="+mn-cs"/>
              </a:rPr>
              <a:t>of uniforms in the workplace. In the description, the report provides various reasons and purpose as to why uniform was implemented in the workplace. From this, it is seen that there were both positive and negative impacts that resulted in wearing a uniform. The analytical report also presents various consequences, positive and negative, that result from the topic of study. It gives multiple ways in which the productivity of employees can be improved. All this is summated by conclusions and recommendations concerning the wearing of uniforms in the workplace, whereby the positive impacts are concluded to outweigh the adverse effects, thus emphasizing the importance of employees wearing uniforms in workplaces. On the other hand, several recommendations are given towards the topic of study that seems to promote and enhance employee wearing of uniform in workplaces. </a:t>
            </a:r>
            <a:endParaRPr lang="en-GB" dirty="0" smtClean="0"/>
          </a:p>
          <a:p>
            <a:endParaRPr lang="en-GB" dirty="0"/>
          </a:p>
        </p:txBody>
      </p:sp>
      <p:sp>
        <p:nvSpPr>
          <p:cNvPr id="4" name="Slide Number Placeholder 3"/>
          <p:cNvSpPr>
            <a:spLocks noGrp="1"/>
          </p:cNvSpPr>
          <p:nvPr>
            <p:ph type="sldNum" sz="quarter" idx="10"/>
          </p:nvPr>
        </p:nvSpPr>
        <p:spPr/>
        <p:txBody>
          <a:bodyPr/>
          <a:lstStyle/>
          <a:p>
            <a:fld id="{EDEE0D31-82D5-4B00-BE89-8322C5F009EF}" type="slidenum">
              <a:rPr lang="en-GB" smtClean="0"/>
              <a:t>2</a:t>
            </a:fld>
            <a:endParaRPr lang="en-GB"/>
          </a:p>
        </p:txBody>
      </p:sp>
    </p:spTree>
    <p:extLst>
      <p:ext uri="{BB962C8B-B14F-4D97-AF65-F5344CB8AC3E}">
        <p14:creationId xmlns:p14="http://schemas.microsoft.com/office/powerpoint/2010/main" val="1752132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analytical report is about wearing of uniforms in </a:t>
            </a:r>
            <a:r>
              <a:rPr lang="en-GB" sz="1200" kern="1200" dirty="0" err="1" smtClean="0">
                <a:solidFill>
                  <a:schemeClr val="tx1"/>
                </a:solidFill>
                <a:effectLst/>
                <a:latin typeface="+mn-lt"/>
                <a:ea typeface="+mn-ea"/>
                <a:cs typeface="+mn-cs"/>
              </a:rPr>
              <a:t>Bluemax</a:t>
            </a:r>
            <a:r>
              <a:rPr lang="en-GB" sz="1200" kern="1200" dirty="0" smtClean="0">
                <a:solidFill>
                  <a:schemeClr val="tx1"/>
                </a:solidFill>
                <a:effectLst/>
                <a:latin typeface="+mn-lt"/>
                <a:ea typeface="+mn-ea"/>
                <a:cs typeface="+mn-cs"/>
              </a:rPr>
              <a:t> Company. The report is based on the merits and demerits associated with the employees wearing of uniform.  It gives a vivid description of the origin of uniforms in the workplace. In the description, the report provides various reasons and purpose as to why uniform was implemented in the workplace. From this, it is seen that there were both positive and negative impacts that resulted in wearing a uniform. The analytical report also presents various consequences, positive and negative, that result from the topic of study. It gives multiple ways in which the productivity of employees can be improved. All this is summated by conclusions and recommendations concerning the wearing of uniforms in the workplace, whereby the positive impacts are concluded to outweigh the adverse effects, thus emphasizing the importance of employees wearing uniforms in workplaces. On the other hand, several recommendations are given towards the topic of study that seems to promote and enhance employee wearing of uniform in workplaces. </a:t>
            </a:r>
            <a:endParaRPr lang="en-GB" dirty="0" smtClean="0"/>
          </a:p>
          <a:p>
            <a:endParaRPr lang="en-GB" dirty="0"/>
          </a:p>
        </p:txBody>
      </p:sp>
      <p:sp>
        <p:nvSpPr>
          <p:cNvPr id="4" name="Slide Number Placeholder 3"/>
          <p:cNvSpPr>
            <a:spLocks noGrp="1"/>
          </p:cNvSpPr>
          <p:nvPr>
            <p:ph type="sldNum" sz="quarter" idx="10"/>
          </p:nvPr>
        </p:nvSpPr>
        <p:spPr/>
        <p:txBody>
          <a:bodyPr/>
          <a:lstStyle/>
          <a:p>
            <a:fld id="{EDEE0D31-82D5-4B00-BE89-8322C5F009EF}" type="slidenum">
              <a:rPr lang="en-GB" smtClean="0"/>
              <a:t>3</a:t>
            </a:fld>
            <a:endParaRPr lang="en-GB"/>
          </a:p>
        </p:txBody>
      </p:sp>
    </p:spTree>
    <p:extLst>
      <p:ext uri="{BB962C8B-B14F-4D97-AF65-F5344CB8AC3E}">
        <p14:creationId xmlns:p14="http://schemas.microsoft.com/office/powerpoint/2010/main" val="3692478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Building solid and long-lasting relationships depends on how customers trust employees, brands, services, and values in every company or business. Therefore, this brings a perception of staff uniform. The more customers and prospects see employees dressed in uniform, the more appealing the employees to the customers and prospects. It motivates the customers to decide to purchase products from the company. This is a good way of building trust with the customers and prospects, which results in loyalty. As a result, </a:t>
            </a:r>
            <a:r>
              <a:rPr lang="en-US" sz="1200" kern="1200" dirty="0" err="1" smtClean="0">
                <a:solidFill>
                  <a:schemeClr val="tx1"/>
                </a:solidFill>
                <a:effectLst/>
                <a:latin typeface="+mn-lt"/>
                <a:ea typeface="+mn-ea"/>
                <a:cs typeface="+mn-cs"/>
              </a:rPr>
              <a:t>Bluemax</a:t>
            </a:r>
            <a:r>
              <a:rPr lang="en-US" sz="1200" kern="1200" dirty="0" smtClean="0">
                <a:solidFill>
                  <a:schemeClr val="tx1"/>
                </a:solidFill>
                <a:effectLst/>
                <a:latin typeface="+mn-lt"/>
                <a:ea typeface="+mn-ea"/>
                <a:cs typeface="+mn-cs"/>
              </a:rPr>
              <a:t> Company will be much advantaged because it will benefit from increased sales. Once customers build trust and loyalty, they will play a key role in marketing their products and services to their friends and any other prospects</a:t>
            </a:r>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Dress code consistency in the workplace is not just an essential thing, but also it helps in creating a professional environment in the company.  It affects employees positively by creating confidence in them. Also, it helps in bringing up of positive employee attitude towards work. By having employees in </a:t>
            </a:r>
            <a:r>
              <a:rPr lang="en-GB" sz="1200" kern="1200" dirty="0" err="1" smtClean="0">
                <a:solidFill>
                  <a:schemeClr val="tx1"/>
                </a:solidFill>
                <a:effectLst/>
                <a:latin typeface="+mn-lt"/>
                <a:ea typeface="+mn-ea"/>
                <a:cs typeface="+mn-cs"/>
              </a:rPr>
              <a:t>Bluemax</a:t>
            </a:r>
            <a:r>
              <a:rPr lang="en-GB" sz="1200" kern="1200" dirty="0" smtClean="0">
                <a:solidFill>
                  <a:schemeClr val="tx1"/>
                </a:solidFill>
                <a:effectLst/>
                <a:latin typeface="+mn-lt"/>
                <a:ea typeface="+mn-ea"/>
                <a:cs typeface="+mn-cs"/>
              </a:rPr>
              <a:t> company wearing a uniform, they will be feeling smart.  Moreover, they will be much more sophisticated than when they are not wearing a uniform, something which will increase their morale and productivity. Wearing a uniform will make employees in </a:t>
            </a:r>
            <a:r>
              <a:rPr lang="en-GB" sz="1200" kern="1200" dirty="0" err="1" smtClean="0">
                <a:solidFill>
                  <a:schemeClr val="tx1"/>
                </a:solidFill>
                <a:effectLst/>
                <a:latin typeface="+mn-lt"/>
                <a:ea typeface="+mn-ea"/>
                <a:cs typeface="+mn-cs"/>
              </a:rPr>
              <a:t>Bluemax</a:t>
            </a:r>
            <a:r>
              <a:rPr lang="en-GB" sz="1200" kern="1200" dirty="0" smtClean="0">
                <a:solidFill>
                  <a:schemeClr val="tx1"/>
                </a:solidFill>
                <a:effectLst/>
                <a:latin typeface="+mn-lt"/>
                <a:ea typeface="+mn-ea"/>
                <a:cs typeface="+mn-cs"/>
              </a:rPr>
              <a:t> company have high quality and also attractive. As a result of this, employees will feel better and proud of themselves as staff of the company, which will give them a sense of ownership and belonging of </a:t>
            </a:r>
            <a:r>
              <a:rPr lang="en-GB" sz="1200" kern="1200" dirty="0" err="1" smtClean="0">
                <a:solidFill>
                  <a:schemeClr val="tx1"/>
                </a:solidFill>
                <a:effectLst/>
                <a:latin typeface="+mn-lt"/>
                <a:ea typeface="+mn-ea"/>
                <a:cs typeface="+mn-cs"/>
              </a:rPr>
              <a:t>Bluemax</a:t>
            </a:r>
            <a:r>
              <a:rPr lang="en-GB" sz="1200" kern="1200" dirty="0" smtClean="0">
                <a:solidFill>
                  <a:schemeClr val="tx1"/>
                </a:solidFill>
                <a:effectLst/>
                <a:latin typeface="+mn-lt"/>
                <a:ea typeface="+mn-ea"/>
                <a:cs typeface="+mn-cs"/>
              </a:rPr>
              <a:t> company, thus enhancing morale and equality in the workplace (Chan &amp; Albert, 670).Dress codes in every workplace have emerged to be of stiff competition since workers want to adjust to the trending fashion. It has been a challenge to many because not every employee can afford to move with the trends and have smart wear for work </a:t>
            </a:r>
            <a:r>
              <a:rPr lang="en-GB" sz="1200" kern="1200" dirty="0" err="1" smtClean="0">
                <a:solidFill>
                  <a:schemeClr val="tx1"/>
                </a:solidFill>
                <a:effectLst/>
                <a:latin typeface="+mn-lt"/>
                <a:ea typeface="+mn-ea"/>
                <a:cs typeface="+mn-cs"/>
              </a:rPr>
              <a:t>attireves</a:t>
            </a:r>
            <a:r>
              <a:rPr lang="en-GB" sz="1200" kern="1200" dirty="0" smtClean="0">
                <a:solidFill>
                  <a:schemeClr val="tx1"/>
                </a:solidFill>
                <a:effectLst/>
                <a:latin typeface="+mn-lt"/>
                <a:ea typeface="+mn-ea"/>
                <a:cs typeface="+mn-cs"/>
              </a:rPr>
              <a:t> them a priority to be rescued or protected in the case of the mentioned emergencies. </a:t>
            </a:r>
          </a:p>
          <a:p>
            <a:endParaRPr lang="en-GB" dirty="0"/>
          </a:p>
        </p:txBody>
      </p:sp>
      <p:sp>
        <p:nvSpPr>
          <p:cNvPr id="4" name="Slide Number Placeholder 3"/>
          <p:cNvSpPr>
            <a:spLocks noGrp="1"/>
          </p:cNvSpPr>
          <p:nvPr>
            <p:ph type="sldNum" sz="quarter" idx="10"/>
          </p:nvPr>
        </p:nvSpPr>
        <p:spPr/>
        <p:txBody>
          <a:bodyPr/>
          <a:lstStyle/>
          <a:p>
            <a:fld id="{EDEE0D31-82D5-4B00-BE89-8322C5F009EF}" type="slidenum">
              <a:rPr lang="en-GB" smtClean="0"/>
              <a:t>4</a:t>
            </a:fld>
            <a:endParaRPr lang="en-GB"/>
          </a:p>
        </p:txBody>
      </p:sp>
    </p:spTree>
    <p:extLst>
      <p:ext uri="{BB962C8B-B14F-4D97-AF65-F5344CB8AC3E}">
        <p14:creationId xmlns:p14="http://schemas.microsoft.com/office/powerpoint/2010/main" val="404947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Society/people judge others on how they look in everything that we engage in. In connection to this, for a brand to be distinguished from others as powerful and likable, it is good to do an image polish of workers and brand by dressing employees in a way that will trigger success. By dressing uniformly, </a:t>
            </a:r>
            <a:r>
              <a:rPr lang="en-GB" sz="1200" kern="1200" dirty="0" err="1" smtClean="0">
                <a:solidFill>
                  <a:schemeClr val="tx1"/>
                </a:solidFill>
                <a:effectLst/>
                <a:latin typeface="+mn-lt"/>
                <a:ea typeface="+mn-ea"/>
                <a:cs typeface="+mn-cs"/>
              </a:rPr>
              <a:t>Bluemax</a:t>
            </a:r>
            <a:r>
              <a:rPr lang="en-GB" sz="1200" kern="1200" dirty="0" smtClean="0">
                <a:solidFill>
                  <a:schemeClr val="tx1"/>
                </a:solidFill>
                <a:effectLst/>
                <a:latin typeface="+mn-lt"/>
                <a:ea typeface="+mn-ea"/>
                <a:cs typeface="+mn-cs"/>
              </a:rPr>
              <a:t> Company employees will be given an impression of knowledge and authority which will boost their company. Moreover, employees dressing in uniform will help in setting a good standard for the company. This will make employees feel they're professional. As a result of this, one will exude professionalism, which will be of great help to the company because it will help motivate employees to uphold quality work and services, which will increase the company's sales. Also, employees wearing uniforms in </a:t>
            </a:r>
            <a:r>
              <a:rPr lang="en-GB" sz="1200" kern="1200" dirty="0" err="1" smtClean="0">
                <a:solidFill>
                  <a:schemeClr val="tx1"/>
                </a:solidFill>
                <a:effectLst/>
                <a:latin typeface="+mn-lt"/>
                <a:ea typeface="+mn-ea"/>
                <a:cs typeface="+mn-cs"/>
              </a:rPr>
              <a:t>Bluemax</a:t>
            </a:r>
            <a:r>
              <a:rPr lang="en-GB" sz="1200" kern="1200" dirty="0" smtClean="0">
                <a:solidFill>
                  <a:schemeClr val="tx1"/>
                </a:solidFill>
                <a:effectLst/>
                <a:latin typeface="+mn-lt"/>
                <a:ea typeface="+mn-ea"/>
                <a:cs typeface="+mn-cs"/>
              </a:rPr>
              <a:t> company will help create a positive impression for the company because it makes the company look more powerful. In a situation where employees dress in stylish and company-branded clothes, the company will greatly get a perception of professionalism, business, and credibility. </a:t>
            </a:r>
          </a:p>
          <a:p>
            <a:r>
              <a:rPr lang="en-GB" sz="1200" kern="1200" dirty="0" smtClean="0">
                <a:solidFill>
                  <a:schemeClr val="tx1"/>
                </a:solidFill>
                <a:effectLst/>
                <a:latin typeface="+mn-lt"/>
                <a:ea typeface="+mn-ea"/>
                <a:cs typeface="+mn-cs"/>
              </a:rPr>
              <a:t>The wearing of uniform by </a:t>
            </a:r>
            <a:r>
              <a:rPr lang="en-GB" sz="1200" kern="1200" dirty="0" err="1" smtClean="0">
                <a:solidFill>
                  <a:schemeClr val="tx1"/>
                </a:solidFill>
                <a:effectLst/>
                <a:latin typeface="+mn-lt"/>
                <a:ea typeface="+mn-ea"/>
                <a:cs typeface="+mn-cs"/>
              </a:rPr>
              <a:t>Bluemax</a:t>
            </a:r>
            <a:r>
              <a:rPr lang="en-GB" sz="1200" kern="1200" dirty="0" smtClean="0">
                <a:solidFill>
                  <a:schemeClr val="tx1"/>
                </a:solidFill>
                <a:effectLst/>
                <a:latin typeface="+mn-lt"/>
                <a:ea typeface="+mn-ea"/>
                <a:cs typeface="+mn-cs"/>
              </a:rPr>
              <a:t> company will make the company popular because of its attractiveness, which employees exude. This will lead to improved and good customer relationship with the company. As a result, many customers will be attracted, and the end impact of this will be increased sales (Park, 140). </a:t>
            </a:r>
          </a:p>
          <a:p>
            <a:endParaRPr lang="en-GB" dirty="0"/>
          </a:p>
        </p:txBody>
      </p:sp>
      <p:sp>
        <p:nvSpPr>
          <p:cNvPr id="4" name="Slide Number Placeholder 3"/>
          <p:cNvSpPr>
            <a:spLocks noGrp="1"/>
          </p:cNvSpPr>
          <p:nvPr>
            <p:ph type="sldNum" sz="quarter" idx="10"/>
          </p:nvPr>
        </p:nvSpPr>
        <p:spPr/>
        <p:txBody>
          <a:bodyPr/>
          <a:lstStyle/>
          <a:p>
            <a:fld id="{EDEE0D31-82D5-4B00-BE89-8322C5F009EF}" type="slidenum">
              <a:rPr lang="en-GB" smtClean="0"/>
              <a:t>5</a:t>
            </a:fld>
            <a:endParaRPr lang="en-GB"/>
          </a:p>
        </p:txBody>
      </p:sp>
    </p:spTree>
    <p:extLst>
      <p:ext uri="{BB962C8B-B14F-4D97-AF65-F5344CB8AC3E}">
        <p14:creationId xmlns:p14="http://schemas.microsoft.com/office/powerpoint/2010/main" val="3424664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smtClean="0">
                <a:solidFill>
                  <a:schemeClr val="tx1"/>
                </a:solidFill>
                <a:effectLst/>
                <a:latin typeface="+mn-lt"/>
                <a:ea typeface="+mn-ea"/>
                <a:cs typeface="+mn-cs"/>
              </a:rPr>
              <a:t>Disadvantages of wearing uniforms at the workplace</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How this affects employees’ performance negatively. </a:t>
            </a:r>
          </a:p>
          <a:p>
            <a:r>
              <a:rPr lang="en-GB" sz="1200" kern="1200" dirty="0" smtClean="0">
                <a:solidFill>
                  <a:schemeClr val="tx1"/>
                </a:solidFill>
                <a:effectLst/>
                <a:latin typeface="+mn-lt"/>
                <a:ea typeface="+mn-ea"/>
                <a:cs typeface="+mn-cs"/>
              </a:rPr>
              <a:t>Despite the immeasurable advantages of </a:t>
            </a:r>
            <a:r>
              <a:rPr lang="en-GB" sz="1200" kern="1200" dirty="0" err="1" smtClean="0">
                <a:solidFill>
                  <a:schemeClr val="tx1"/>
                </a:solidFill>
                <a:effectLst/>
                <a:latin typeface="+mn-lt"/>
                <a:ea typeface="+mn-ea"/>
                <a:cs typeface="+mn-cs"/>
              </a:rPr>
              <a:t>Bluemax</a:t>
            </a:r>
            <a:r>
              <a:rPr lang="en-GB" sz="1200" kern="1200" dirty="0" smtClean="0">
                <a:solidFill>
                  <a:schemeClr val="tx1"/>
                </a:solidFill>
                <a:effectLst/>
                <a:latin typeface="+mn-lt"/>
                <a:ea typeface="+mn-ea"/>
                <a:cs typeface="+mn-cs"/>
              </a:rPr>
              <a:t> employees wearing uniforms at the workplace, some disadvantages result from wearing uniforms even though they do not outweigh the disadvantages. </a:t>
            </a:r>
          </a:p>
          <a:p>
            <a:r>
              <a:rPr lang="en-GB" sz="1200" b="1" kern="1200" dirty="0" smtClean="0">
                <a:solidFill>
                  <a:schemeClr val="tx1"/>
                </a:solidFill>
                <a:effectLst/>
                <a:latin typeface="+mn-lt"/>
                <a:ea typeface="+mn-ea"/>
                <a:cs typeface="+mn-cs"/>
              </a:rPr>
              <a:t>Suppression of individuality</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Wearing of uniform is likely to affect the performance of employees negatively because it suppresses employees' individuality. Uniforms will make every employee look the same. As a result of this, employees' style will be affected, which might make them lose morale in their work. </a:t>
            </a:r>
          </a:p>
          <a:p>
            <a:r>
              <a:rPr lang="en-GB" sz="1200" b="1" kern="1200" dirty="0" smtClean="0">
                <a:solidFill>
                  <a:schemeClr val="tx1"/>
                </a:solidFill>
                <a:effectLst/>
                <a:latin typeface="+mn-lt"/>
                <a:ea typeface="+mn-ea"/>
                <a:cs typeface="+mn-cs"/>
              </a:rPr>
              <a:t>Employee feel</a:t>
            </a:r>
            <a:r>
              <a:rPr lang="en-GB" sz="1200" b="1" kern="1200" baseline="0" dirty="0" smtClean="0">
                <a:solidFill>
                  <a:schemeClr val="tx1"/>
                </a:solidFill>
                <a:effectLst/>
                <a:latin typeface="+mn-lt"/>
                <a:ea typeface="+mn-ea"/>
                <a:cs typeface="+mn-cs"/>
              </a:rPr>
              <a:t> discomfort </a:t>
            </a:r>
            <a:r>
              <a:rPr lang="en-GB" sz="1200" kern="1200" dirty="0" smtClean="0">
                <a:solidFill>
                  <a:schemeClr val="tx1"/>
                </a:solidFill>
                <a:effectLst/>
                <a:latin typeface="+mn-lt"/>
                <a:ea typeface="+mn-ea"/>
                <a:cs typeface="+mn-cs"/>
              </a:rPr>
              <a:t>Even though everyone has their perception towards wearing of uniform in the workplace, </a:t>
            </a:r>
            <a:r>
              <a:rPr lang="en-GB" sz="1200" kern="1200" dirty="0" err="1" smtClean="0">
                <a:solidFill>
                  <a:schemeClr val="tx1"/>
                </a:solidFill>
                <a:effectLst/>
                <a:latin typeface="+mn-lt"/>
                <a:ea typeface="+mn-ea"/>
                <a:cs typeface="+mn-cs"/>
              </a:rPr>
              <a:t>Bluemax</a:t>
            </a:r>
            <a:r>
              <a:rPr lang="en-GB" sz="1200" kern="1200" dirty="0" smtClean="0">
                <a:solidFill>
                  <a:schemeClr val="tx1"/>
                </a:solidFill>
                <a:effectLst/>
                <a:latin typeface="+mn-lt"/>
                <a:ea typeface="+mn-ea"/>
                <a:cs typeface="+mn-cs"/>
              </a:rPr>
              <a:t> company employees might be affected by the wearing of the uniform because not everyone will feel comfortable in the uniform. This is because uniforms may not look good to everyone, and as a result, some employees will feel demotivated, which will affect the </a:t>
            </a:r>
            <a:r>
              <a:rPr lang="en-GB" sz="1200" kern="1200" dirty="0" err="1" smtClean="0">
                <a:solidFill>
                  <a:schemeClr val="tx1"/>
                </a:solidFill>
                <a:effectLst/>
                <a:latin typeface="+mn-lt"/>
                <a:ea typeface="+mn-ea"/>
                <a:cs typeface="+mn-cs"/>
              </a:rPr>
              <a:t>Bluemax</a:t>
            </a:r>
            <a:r>
              <a:rPr lang="en-GB" sz="1200" kern="1200" dirty="0" smtClean="0">
                <a:solidFill>
                  <a:schemeClr val="tx1"/>
                </a:solidFill>
                <a:effectLst/>
                <a:latin typeface="+mn-lt"/>
                <a:ea typeface="+mn-ea"/>
                <a:cs typeface="+mn-cs"/>
              </a:rPr>
              <a:t> company negatively (</a:t>
            </a:r>
            <a:r>
              <a:rPr lang="en-GB" sz="1200" kern="1200" dirty="0" err="1" smtClean="0">
                <a:solidFill>
                  <a:schemeClr val="tx1"/>
                </a:solidFill>
                <a:effectLst/>
                <a:latin typeface="+mn-lt"/>
                <a:ea typeface="+mn-ea"/>
                <a:cs typeface="+mn-cs"/>
              </a:rPr>
              <a:t>Visone</a:t>
            </a:r>
            <a:r>
              <a:rPr lang="en-GB" sz="1200" kern="1200" dirty="0" smtClean="0">
                <a:solidFill>
                  <a:schemeClr val="tx1"/>
                </a:solidFill>
                <a:effectLst/>
                <a:latin typeface="+mn-lt"/>
                <a:ea typeface="+mn-ea"/>
                <a:cs typeface="+mn-cs"/>
              </a:rPr>
              <a:t>, 359).</a:t>
            </a:r>
          </a:p>
          <a:p>
            <a:r>
              <a:rPr lang="en-GB" sz="1200" b="1" kern="1200" dirty="0" smtClean="0">
                <a:solidFill>
                  <a:schemeClr val="tx1"/>
                </a:solidFill>
                <a:effectLst/>
                <a:latin typeface="+mn-lt"/>
                <a:ea typeface="+mn-ea"/>
                <a:cs typeface="+mn-cs"/>
              </a:rPr>
              <a:t>Prevention of uniqueness</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Even though wearing a uniform in a company makes employees equal, it can also affect the company's performance. For instance, wearing of uniform by employees in </a:t>
            </a:r>
            <a:r>
              <a:rPr lang="en-GB" sz="1200" kern="1200" dirty="0" err="1" smtClean="0">
                <a:solidFill>
                  <a:schemeClr val="tx1"/>
                </a:solidFill>
                <a:effectLst/>
                <a:latin typeface="+mn-lt"/>
                <a:ea typeface="+mn-ea"/>
                <a:cs typeface="+mn-cs"/>
              </a:rPr>
              <a:t>Bluemax</a:t>
            </a:r>
            <a:r>
              <a:rPr lang="en-GB" sz="1200" kern="1200" dirty="0" smtClean="0">
                <a:solidFill>
                  <a:schemeClr val="tx1"/>
                </a:solidFill>
                <a:effectLst/>
                <a:latin typeface="+mn-lt"/>
                <a:ea typeface="+mn-ea"/>
                <a:cs typeface="+mn-cs"/>
              </a:rPr>
              <a:t> company will deny them the freedom of dressing according to one choice. This will make the employees feel restricted and denied the privilege of dressing according to their preference, which might make them feel constrained, thus demotivating them and negatively affecting the company's output performance. </a:t>
            </a:r>
          </a:p>
          <a:p>
            <a:r>
              <a:rPr lang="en-GB" sz="1200" b="1" kern="1200" dirty="0" smtClean="0">
                <a:solidFill>
                  <a:schemeClr val="tx1"/>
                </a:solidFill>
                <a:effectLst/>
                <a:latin typeface="+mn-lt"/>
                <a:ea typeface="+mn-ea"/>
                <a:cs typeface="+mn-cs"/>
              </a:rPr>
              <a:t>Ways of improving the employees’ productivity.  </a:t>
            </a:r>
            <a:endParaRPr lang="en-GB" sz="1200" kern="1200" dirty="0" smtClean="0">
              <a:solidFill>
                <a:schemeClr val="tx1"/>
              </a:solidFill>
              <a:effectLst/>
              <a:latin typeface="+mn-lt"/>
              <a:ea typeface="+mn-ea"/>
              <a:cs typeface="+mn-cs"/>
            </a:endParaRPr>
          </a:p>
          <a:p>
            <a:r>
              <a:rPr lang="en-GB" sz="1200" kern="1200" dirty="0" err="1" smtClean="0">
                <a:solidFill>
                  <a:schemeClr val="tx1"/>
                </a:solidFill>
                <a:effectLst/>
                <a:latin typeface="+mn-lt"/>
                <a:ea typeface="+mn-ea"/>
                <a:cs typeface="+mn-cs"/>
              </a:rPr>
              <a:t>Bluemax</a:t>
            </a:r>
            <a:r>
              <a:rPr lang="en-GB" sz="1200" kern="1200" dirty="0" smtClean="0">
                <a:solidFill>
                  <a:schemeClr val="tx1"/>
                </a:solidFill>
                <a:effectLst/>
                <a:latin typeface="+mn-lt"/>
                <a:ea typeface="+mn-ea"/>
                <a:cs typeface="+mn-cs"/>
              </a:rPr>
              <a:t> company can uphold employees’ productivity by:</a:t>
            </a:r>
          </a:p>
          <a:p>
            <a:r>
              <a:rPr lang="en-GB" sz="1200" b="1" kern="1200" dirty="0" smtClean="0">
                <a:solidFill>
                  <a:schemeClr val="tx1"/>
                </a:solidFill>
                <a:effectLst/>
                <a:latin typeface="+mn-lt"/>
                <a:ea typeface="+mn-ea"/>
                <a:cs typeface="+mn-cs"/>
              </a:rPr>
              <a:t>Improving working conditions</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Employees should be cared for by ensuring that the environment they are working in is free from working risks that might be dangerous. This can be done by providing adequate air ventilation in workshops and enough working space that can be ideal for work without exposing colleague employees to any danger. </a:t>
            </a:r>
          </a:p>
          <a:p>
            <a:r>
              <a:rPr lang="en-GB" sz="1200" b="1" kern="1200" dirty="0" smtClean="0">
                <a:solidFill>
                  <a:schemeClr val="tx1"/>
                </a:solidFill>
                <a:effectLst/>
                <a:latin typeface="+mn-lt"/>
                <a:ea typeface="+mn-ea"/>
                <a:cs typeface="+mn-cs"/>
              </a:rPr>
              <a:t>Rewarding best performers</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Even though many employees might view it as a disadvantage, rewarding best-performing employees motivate others to work hard to meet the standard criteria to be rewarded.</a:t>
            </a:r>
          </a:p>
          <a:p>
            <a:r>
              <a:rPr lang="en-GB" sz="1200" b="1" kern="1200" dirty="0" smtClean="0">
                <a:solidFill>
                  <a:schemeClr val="tx1"/>
                </a:solidFill>
                <a:effectLst/>
                <a:latin typeface="+mn-lt"/>
                <a:ea typeface="+mn-ea"/>
                <a:cs typeface="+mn-cs"/>
              </a:rPr>
              <a:t>Setting realistic goals</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For any organization to perform well must have a couple of goals that it might work to attain. This plays a significant role in the performance of the company or organization. However, this should not be an overwhelming and suppressing issue in the company. </a:t>
            </a:r>
            <a:r>
              <a:rPr lang="en-GB" sz="1200" kern="1200" dirty="0" err="1" smtClean="0">
                <a:solidFill>
                  <a:schemeClr val="tx1"/>
                </a:solidFill>
                <a:effectLst/>
                <a:latin typeface="+mn-lt"/>
                <a:ea typeface="+mn-ea"/>
                <a:cs typeface="+mn-cs"/>
              </a:rPr>
              <a:t>Bluemax</a:t>
            </a:r>
            <a:r>
              <a:rPr lang="en-GB" sz="1200" kern="1200" dirty="0" smtClean="0">
                <a:solidFill>
                  <a:schemeClr val="tx1"/>
                </a:solidFill>
                <a:effectLst/>
                <a:latin typeface="+mn-lt"/>
                <a:ea typeface="+mn-ea"/>
                <a:cs typeface="+mn-cs"/>
              </a:rPr>
              <a:t> company should set realistic goals that workers will achieve without exploiting or humiliating themselves, thus improving their productivity.  </a:t>
            </a:r>
          </a:p>
          <a:p>
            <a:endParaRPr lang="en-GB" dirty="0"/>
          </a:p>
        </p:txBody>
      </p:sp>
      <p:sp>
        <p:nvSpPr>
          <p:cNvPr id="4" name="Slide Number Placeholder 3"/>
          <p:cNvSpPr>
            <a:spLocks noGrp="1"/>
          </p:cNvSpPr>
          <p:nvPr>
            <p:ph type="sldNum" sz="quarter" idx="10"/>
          </p:nvPr>
        </p:nvSpPr>
        <p:spPr/>
        <p:txBody>
          <a:bodyPr/>
          <a:lstStyle/>
          <a:p>
            <a:fld id="{EDEE0D31-82D5-4B00-BE89-8322C5F009EF}" type="slidenum">
              <a:rPr lang="en-GB" smtClean="0"/>
              <a:t>6</a:t>
            </a:fld>
            <a:endParaRPr lang="en-GB"/>
          </a:p>
        </p:txBody>
      </p:sp>
    </p:spTree>
    <p:extLst>
      <p:ext uri="{BB962C8B-B14F-4D97-AF65-F5344CB8AC3E}">
        <p14:creationId xmlns:p14="http://schemas.microsoft.com/office/powerpoint/2010/main" val="3517228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Employees wearing uniforms in </a:t>
            </a:r>
            <a:r>
              <a:rPr lang="en-GB" sz="1200" kern="1200" dirty="0" err="1" smtClean="0">
                <a:solidFill>
                  <a:schemeClr val="tx1"/>
                </a:solidFill>
                <a:effectLst/>
                <a:latin typeface="+mn-lt"/>
                <a:ea typeface="+mn-ea"/>
                <a:cs typeface="+mn-cs"/>
              </a:rPr>
              <a:t>Bluemax</a:t>
            </a:r>
            <a:r>
              <a:rPr lang="en-GB" sz="1200" kern="1200" dirty="0" smtClean="0">
                <a:solidFill>
                  <a:schemeClr val="tx1"/>
                </a:solidFill>
                <a:effectLst/>
                <a:latin typeface="+mn-lt"/>
                <a:ea typeface="+mn-ea"/>
                <a:cs typeface="+mn-cs"/>
              </a:rPr>
              <a:t> company has many advantages as compared to the disadvantages. Wearing of uniform by employees has increased the performance of the employees. Also, ii</a:t>
            </a:r>
            <a:r>
              <a:rPr lang="en-GB" sz="1200" kern="1200" baseline="0" dirty="0" smtClean="0">
                <a:solidFill>
                  <a:schemeClr val="tx1"/>
                </a:solidFill>
                <a:effectLst/>
                <a:latin typeface="+mn-lt"/>
                <a:ea typeface="+mn-ea"/>
                <a:cs typeface="+mn-cs"/>
              </a:rPr>
              <a:t> will result</a:t>
            </a:r>
            <a:r>
              <a:rPr lang="en-GB" sz="1200" kern="1200" dirty="0" smtClean="0">
                <a:solidFill>
                  <a:schemeClr val="tx1"/>
                </a:solidFill>
                <a:effectLst/>
                <a:latin typeface="+mn-lt"/>
                <a:ea typeface="+mn-ea"/>
                <a:cs typeface="+mn-cs"/>
              </a:rPr>
              <a:t> in the enhancement of trust and loyalty.  </a:t>
            </a:r>
            <a:r>
              <a:rPr lang="en-GB" sz="1200" kern="1200" dirty="0" err="1" smtClean="0">
                <a:solidFill>
                  <a:schemeClr val="tx1"/>
                </a:solidFill>
                <a:effectLst/>
                <a:latin typeface="+mn-lt"/>
                <a:ea typeface="+mn-ea"/>
                <a:cs typeface="+mn-cs"/>
              </a:rPr>
              <a:t>Bluemax</a:t>
            </a:r>
            <a:r>
              <a:rPr lang="en-GB" sz="1200" kern="1200" dirty="0" smtClean="0">
                <a:solidFill>
                  <a:schemeClr val="tx1"/>
                </a:solidFill>
                <a:effectLst/>
                <a:latin typeface="+mn-lt"/>
                <a:ea typeface="+mn-ea"/>
                <a:cs typeface="+mn-cs"/>
              </a:rPr>
              <a:t> company enjoys the wearing of uniforms by employees because there is the promotion of good customer services in the company and the relationship between customers and the company since it's easy to differentiate employees from outsiders. The aftermath of these is increased sales as well as improved performance of the company. </a:t>
            </a:r>
          </a:p>
          <a:p>
            <a:endParaRPr lang="en-GB" dirty="0"/>
          </a:p>
        </p:txBody>
      </p:sp>
      <p:sp>
        <p:nvSpPr>
          <p:cNvPr id="4" name="Slide Number Placeholder 3"/>
          <p:cNvSpPr>
            <a:spLocks noGrp="1"/>
          </p:cNvSpPr>
          <p:nvPr>
            <p:ph type="sldNum" sz="quarter" idx="10"/>
          </p:nvPr>
        </p:nvSpPr>
        <p:spPr/>
        <p:txBody>
          <a:bodyPr/>
          <a:lstStyle/>
          <a:p>
            <a:fld id="{EDEE0D31-82D5-4B00-BE89-8322C5F009EF}" type="slidenum">
              <a:rPr lang="en-GB" smtClean="0"/>
              <a:t>7</a:t>
            </a:fld>
            <a:endParaRPr lang="en-GB"/>
          </a:p>
        </p:txBody>
      </p:sp>
    </p:spTree>
    <p:extLst>
      <p:ext uri="{BB962C8B-B14F-4D97-AF65-F5344CB8AC3E}">
        <p14:creationId xmlns:p14="http://schemas.microsoft.com/office/powerpoint/2010/main" val="2458924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A42603E-5F09-4F29-A154-7A5B6A75927F}" type="datetimeFigureOut">
              <a:rPr lang="en-GB" smtClean="0"/>
              <a:t>03/11/2021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BD3E9CE-1CFC-4A4B-8FB2-EF44B2C8DF49}" type="slidenum">
              <a:rPr lang="en-GB" smtClean="0"/>
              <a:t>‹#›</a:t>
            </a:fld>
            <a:endParaRPr lang="en-GB"/>
          </a:p>
        </p:txBody>
      </p:sp>
    </p:spTree>
    <p:extLst>
      <p:ext uri="{BB962C8B-B14F-4D97-AF65-F5344CB8AC3E}">
        <p14:creationId xmlns:p14="http://schemas.microsoft.com/office/powerpoint/2010/main" val="2087299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A42603E-5F09-4F29-A154-7A5B6A75927F}" type="datetimeFigureOut">
              <a:rPr lang="en-GB" smtClean="0"/>
              <a:t>03/11/2021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BD3E9CE-1CFC-4A4B-8FB2-EF44B2C8DF49}" type="slidenum">
              <a:rPr lang="en-GB" smtClean="0"/>
              <a:t>‹#›</a:t>
            </a:fld>
            <a:endParaRPr lang="en-GB"/>
          </a:p>
        </p:txBody>
      </p:sp>
    </p:spTree>
    <p:extLst>
      <p:ext uri="{BB962C8B-B14F-4D97-AF65-F5344CB8AC3E}">
        <p14:creationId xmlns:p14="http://schemas.microsoft.com/office/powerpoint/2010/main" val="3576204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42603E-5F09-4F29-A154-7A5B6A75927F}" type="datetimeFigureOut">
              <a:rPr lang="en-GB" smtClean="0"/>
              <a:t>03/11/2021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BD3E9CE-1CFC-4A4B-8FB2-EF44B2C8DF49}" type="slidenum">
              <a:rPr lang="en-GB" smtClean="0"/>
              <a:t>‹#›</a:t>
            </a:fld>
            <a:endParaRPr lang="en-GB"/>
          </a:p>
        </p:txBody>
      </p:sp>
    </p:spTree>
    <p:extLst>
      <p:ext uri="{BB962C8B-B14F-4D97-AF65-F5344CB8AC3E}">
        <p14:creationId xmlns:p14="http://schemas.microsoft.com/office/powerpoint/2010/main" val="2048737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A42603E-5F09-4F29-A154-7A5B6A75927F}" type="datetimeFigureOut">
              <a:rPr lang="en-GB" smtClean="0"/>
              <a:t>03/11/2021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BD3E9CE-1CFC-4A4B-8FB2-EF44B2C8DF49}" type="slidenum">
              <a:rPr lang="en-GB" smtClean="0"/>
              <a:t>‹#›</a:t>
            </a:fld>
            <a:endParaRPr lang="en-GB"/>
          </a:p>
        </p:txBody>
      </p:sp>
    </p:spTree>
    <p:extLst>
      <p:ext uri="{BB962C8B-B14F-4D97-AF65-F5344CB8AC3E}">
        <p14:creationId xmlns:p14="http://schemas.microsoft.com/office/powerpoint/2010/main" val="380045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A42603E-5F09-4F29-A154-7A5B6A75927F}" type="datetimeFigureOut">
              <a:rPr lang="en-GB" smtClean="0"/>
              <a:t>03/11/2021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BD3E9CE-1CFC-4A4B-8FB2-EF44B2C8DF49}" type="slidenum">
              <a:rPr lang="en-GB" smtClean="0"/>
              <a:t>‹#›</a:t>
            </a:fld>
            <a:endParaRPr lang="en-GB"/>
          </a:p>
        </p:txBody>
      </p:sp>
    </p:spTree>
    <p:extLst>
      <p:ext uri="{BB962C8B-B14F-4D97-AF65-F5344CB8AC3E}">
        <p14:creationId xmlns:p14="http://schemas.microsoft.com/office/powerpoint/2010/main" val="1568785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A42603E-5F09-4F29-A154-7A5B6A75927F}" type="datetimeFigureOut">
              <a:rPr lang="en-GB" smtClean="0"/>
              <a:t>03/11/2021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BD3E9CE-1CFC-4A4B-8FB2-EF44B2C8DF49}" type="slidenum">
              <a:rPr lang="en-GB" smtClean="0"/>
              <a:t>‹#›</a:t>
            </a:fld>
            <a:endParaRPr lang="en-GB"/>
          </a:p>
        </p:txBody>
      </p:sp>
    </p:spTree>
    <p:extLst>
      <p:ext uri="{BB962C8B-B14F-4D97-AF65-F5344CB8AC3E}">
        <p14:creationId xmlns:p14="http://schemas.microsoft.com/office/powerpoint/2010/main" val="4274255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42603E-5F09-4F29-A154-7A5B6A75927F}" type="datetimeFigureOut">
              <a:rPr lang="en-GB" smtClean="0"/>
              <a:t>03/11/2021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BD3E9CE-1CFC-4A4B-8FB2-EF44B2C8DF49}" type="slidenum">
              <a:rPr lang="en-GB" smtClean="0"/>
              <a:t>‹#›</a:t>
            </a:fld>
            <a:endParaRPr lang="en-GB"/>
          </a:p>
        </p:txBody>
      </p:sp>
    </p:spTree>
    <p:extLst>
      <p:ext uri="{BB962C8B-B14F-4D97-AF65-F5344CB8AC3E}">
        <p14:creationId xmlns:p14="http://schemas.microsoft.com/office/powerpoint/2010/main" val="431507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42603E-5F09-4F29-A154-7A5B6A75927F}" type="datetimeFigureOut">
              <a:rPr lang="en-GB" smtClean="0"/>
              <a:t>03/11/2021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BD3E9CE-1CFC-4A4B-8FB2-EF44B2C8DF49}" type="slidenum">
              <a:rPr lang="en-GB" smtClean="0"/>
              <a:t>‹#›</a:t>
            </a:fld>
            <a:endParaRPr lang="en-GB"/>
          </a:p>
        </p:txBody>
      </p:sp>
    </p:spTree>
    <p:extLst>
      <p:ext uri="{BB962C8B-B14F-4D97-AF65-F5344CB8AC3E}">
        <p14:creationId xmlns:p14="http://schemas.microsoft.com/office/powerpoint/2010/main" val="3549906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42603E-5F09-4F29-A154-7A5B6A75927F}" type="datetimeFigureOut">
              <a:rPr lang="en-GB" smtClean="0"/>
              <a:t>03/11/2021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BD3E9CE-1CFC-4A4B-8FB2-EF44B2C8DF49}" type="slidenum">
              <a:rPr lang="en-GB" smtClean="0"/>
              <a:t>‹#›</a:t>
            </a:fld>
            <a:endParaRPr lang="en-GB"/>
          </a:p>
        </p:txBody>
      </p:sp>
    </p:spTree>
    <p:extLst>
      <p:ext uri="{BB962C8B-B14F-4D97-AF65-F5344CB8AC3E}">
        <p14:creationId xmlns:p14="http://schemas.microsoft.com/office/powerpoint/2010/main" val="3643257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A42603E-5F09-4F29-A154-7A5B6A75927F}" type="datetimeFigureOut">
              <a:rPr lang="en-GB" smtClean="0"/>
              <a:t>03/11/2021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BD3E9CE-1CFC-4A4B-8FB2-EF44B2C8DF49}" type="slidenum">
              <a:rPr lang="en-GB" smtClean="0"/>
              <a:t>‹#›</a:t>
            </a:fld>
            <a:endParaRPr lang="en-GB"/>
          </a:p>
        </p:txBody>
      </p:sp>
    </p:spTree>
    <p:extLst>
      <p:ext uri="{BB962C8B-B14F-4D97-AF65-F5344CB8AC3E}">
        <p14:creationId xmlns:p14="http://schemas.microsoft.com/office/powerpoint/2010/main" val="1132691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A42603E-5F09-4F29-A154-7A5B6A75927F}" type="datetimeFigureOut">
              <a:rPr lang="en-GB" smtClean="0"/>
              <a:t>03/11/2021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BD3E9CE-1CFC-4A4B-8FB2-EF44B2C8DF49}" type="slidenum">
              <a:rPr lang="en-GB" smtClean="0"/>
              <a:t>‹#›</a:t>
            </a:fld>
            <a:endParaRPr lang="en-GB"/>
          </a:p>
        </p:txBody>
      </p:sp>
    </p:spTree>
    <p:extLst>
      <p:ext uri="{BB962C8B-B14F-4D97-AF65-F5344CB8AC3E}">
        <p14:creationId xmlns:p14="http://schemas.microsoft.com/office/powerpoint/2010/main" val="3198723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42603E-5F09-4F29-A154-7A5B6A75927F}" type="datetimeFigureOut">
              <a:rPr lang="en-GB" smtClean="0"/>
              <a:t>03/11/2021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D3E9CE-1CFC-4A4B-8FB2-EF44B2C8DF49}" type="slidenum">
              <a:rPr lang="en-GB" smtClean="0"/>
              <a:t>‹#›</a:t>
            </a:fld>
            <a:endParaRPr lang="en-GB"/>
          </a:p>
        </p:txBody>
      </p:sp>
    </p:spTree>
    <p:extLst>
      <p:ext uri="{BB962C8B-B14F-4D97-AF65-F5344CB8AC3E}">
        <p14:creationId xmlns:p14="http://schemas.microsoft.com/office/powerpoint/2010/main" val="42431903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Ranya</a:t>
            </a:r>
            <a:r>
              <a:rPr lang="en-GB" dirty="0" smtClean="0"/>
              <a:t> </a:t>
            </a:r>
            <a:r>
              <a:rPr lang="en-GB" dirty="0" err="1" smtClean="0"/>
              <a:t>msohi</a:t>
            </a:r>
            <a:r>
              <a:rPr lang="en-GB" dirty="0" smtClean="0"/>
              <a:t> </a:t>
            </a:r>
            <a:endParaRPr lang="en-GB" dirty="0"/>
          </a:p>
        </p:txBody>
      </p:sp>
      <p:sp>
        <p:nvSpPr>
          <p:cNvPr id="4" name="Content Placeholder 3"/>
          <p:cNvSpPr>
            <a:spLocks noGrp="1"/>
          </p:cNvSpPr>
          <p:nvPr>
            <p:ph idx="1"/>
          </p:nvPr>
        </p:nvSpPr>
        <p:spPr/>
        <p:txBody>
          <a:bodyPr/>
          <a:lstStyle/>
          <a:p>
            <a:pPr marL="0" indent="0">
              <a:buNone/>
            </a:pPr>
            <a:r>
              <a:rPr lang="en-GB" dirty="0" err="1"/>
              <a:t>Profesor</a:t>
            </a:r>
            <a:r>
              <a:rPr lang="en-GB" dirty="0"/>
              <a:t> Joann </a:t>
            </a:r>
            <a:r>
              <a:rPr lang="en-GB" dirty="0" err="1" smtClean="0"/>
              <a:t>Carcioppolo</a:t>
            </a:r>
            <a:endParaRPr lang="en-GB" dirty="0" smtClean="0"/>
          </a:p>
          <a:p>
            <a:pPr marL="0" indent="0">
              <a:buNone/>
            </a:pPr>
            <a:r>
              <a:rPr lang="en-GB" dirty="0" smtClean="0"/>
              <a:t>BUS 128</a:t>
            </a:r>
          </a:p>
          <a:p>
            <a:pPr marL="0" indent="0">
              <a:buNone/>
            </a:pPr>
            <a:r>
              <a:rPr lang="en-GB" dirty="0" smtClean="0"/>
              <a:t>November 3</a:t>
            </a:r>
            <a:r>
              <a:rPr lang="en-GB" baseline="30000" dirty="0" smtClean="0"/>
              <a:t>RD</a:t>
            </a:r>
            <a:r>
              <a:rPr lang="en-GB" dirty="0" smtClean="0"/>
              <a:t> 2021</a:t>
            </a:r>
          </a:p>
          <a:p>
            <a:pPr marL="0" indent="0">
              <a:buNone/>
            </a:pPr>
            <a:r>
              <a:rPr lang="en-GB" b="1" dirty="0"/>
              <a:t>The Advantages and Disadvantages of Wearing Uniform in Workplace</a:t>
            </a:r>
            <a:endParaRPr lang="en-GB" dirty="0"/>
          </a:p>
          <a:p>
            <a:pPr marL="0" indent="0">
              <a:buNone/>
            </a:pPr>
            <a:r>
              <a:rPr lang="en-GB" dirty="0" smtClean="0"/>
              <a:t> </a:t>
            </a:r>
            <a:endParaRPr lang="en-GB" dirty="0"/>
          </a:p>
        </p:txBody>
      </p:sp>
    </p:spTree>
    <p:extLst>
      <p:ext uri="{BB962C8B-B14F-4D97-AF65-F5344CB8AC3E}">
        <p14:creationId xmlns:p14="http://schemas.microsoft.com/office/powerpoint/2010/main" val="1544867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Introduction </a:t>
            </a:r>
            <a:endParaRPr lang="en-GB" dirty="0"/>
          </a:p>
        </p:txBody>
      </p:sp>
      <p:sp>
        <p:nvSpPr>
          <p:cNvPr id="3" name="Content Placeholder 2"/>
          <p:cNvSpPr>
            <a:spLocks noGrp="1"/>
          </p:cNvSpPr>
          <p:nvPr>
            <p:ph idx="1"/>
          </p:nvPr>
        </p:nvSpPr>
        <p:spPr/>
        <p:txBody>
          <a:bodyPr>
            <a:normAutofit/>
          </a:bodyPr>
          <a:lstStyle/>
          <a:p>
            <a:r>
              <a:rPr lang="en-GB" dirty="0" smtClean="0"/>
              <a:t>This report concerns  </a:t>
            </a:r>
            <a:r>
              <a:rPr lang="en-GB" dirty="0"/>
              <a:t>wearing of uniforms in </a:t>
            </a:r>
            <a:r>
              <a:rPr lang="en-GB" dirty="0" err="1"/>
              <a:t>Bluemax</a:t>
            </a:r>
            <a:r>
              <a:rPr lang="en-GB" dirty="0"/>
              <a:t> Company. </a:t>
            </a:r>
            <a:endParaRPr lang="en-GB" dirty="0" smtClean="0"/>
          </a:p>
          <a:p>
            <a:r>
              <a:rPr lang="en-GB" dirty="0" smtClean="0"/>
              <a:t>It is focuses on  </a:t>
            </a:r>
            <a:r>
              <a:rPr lang="en-GB" dirty="0"/>
              <a:t>merits and demerits associated with the employees wearing of uniform. </a:t>
            </a:r>
          </a:p>
          <a:p>
            <a:r>
              <a:rPr lang="en-GB" dirty="0" smtClean="0"/>
              <a:t> The report  </a:t>
            </a:r>
            <a:r>
              <a:rPr lang="en-GB" dirty="0"/>
              <a:t>gives a vivid description </a:t>
            </a:r>
            <a:r>
              <a:rPr lang="en-GB" dirty="0" smtClean="0"/>
              <a:t>on why uniforms need to be won </a:t>
            </a:r>
            <a:r>
              <a:rPr lang="en-GB" dirty="0"/>
              <a:t>in the </a:t>
            </a:r>
            <a:r>
              <a:rPr lang="en-GB" dirty="0" smtClean="0"/>
              <a:t>workplace.</a:t>
            </a:r>
          </a:p>
          <a:p>
            <a:r>
              <a:rPr lang="en-GB" dirty="0" smtClean="0"/>
              <a:t>In </a:t>
            </a:r>
            <a:r>
              <a:rPr lang="en-GB" dirty="0"/>
              <a:t>the description, the report provides various reasons and purpose as to why uniform was implemented in the workplace. </a:t>
            </a:r>
            <a:endParaRPr lang="en-GB" dirty="0" smtClean="0"/>
          </a:p>
          <a:p>
            <a:r>
              <a:rPr lang="en-GB" dirty="0" smtClean="0"/>
              <a:t>There are both </a:t>
            </a:r>
            <a:r>
              <a:rPr lang="en-GB" dirty="0"/>
              <a:t>positive and negative impacts that resulted in wearing a </a:t>
            </a:r>
            <a:r>
              <a:rPr lang="en-GB" dirty="0" smtClean="0"/>
              <a:t>uniform in workplaces</a:t>
            </a:r>
            <a:r>
              <a:rPr lang="en-GB" dirty="0"/>
              <a:t>. </a:t>
            </a:r>
            <a:endParaRPr lang="en-GB" dirty="0" smtClean="0"/>
          </a:p>
          <a:p>
            <a:endParaRPr lang="en-GB" dirty="0"/>
          </a:p>
        </p:txBody>
      </p:sp>
    </p:spTree>
    <p:extLst>
      <p:ext uri="{BB962C8B-B14F-4D97-AF65-F5344CB8AC3E}">
        <p14:creationId xmlns:p14="http://schemas.microsoft.com/office/powerpoint/2010/main" val="4167009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GB" dirty="0" smtClean="0"/>
              <a:t>Purpose Of the repor</a:t>
            </a:r>
            <a:r>
              <a:rPr lang="en-GB" dirty="0"/>
              <a:t>t</a:t>
            </a:r>
          </a:p>
        </p:txBody>
      </p:sp>
      <p:sp>
        <p:nvSpPr>
          <p:cNvPr id="10" name="Content Placeholder 9"/>
          <p:cNvSpPr>
            <a:spLocks noGrp="1"/>
          </p:cNvSpPr>
          <p:nvPr>
            <p:ph idx="1"/>
          </p:nvPr>
        </p:nvSpPr>
        <p:spPr/>
        <p:txBody>
          <a:bodyPr/>
          <a:lstStyle/>
          <a:p>
            <a:r>
              <a:rPr lang="en-US" dirty="0"/>
              <a:t>The purpose of the study is to determine the </a:t>
            </a:r>
            <a:r>
              <a:rPr lang="en-US" dirty="0" smtClean="0"/>
              <a:t>advantages uniform among employees</a:t>
            </a:r>
          </a:p>
          <a:p>
            <a:r>
              <a:rPr lang="en-US" dirty="0" smtClean="0"/>
              <a:t>The report also ails at investigating  </a:t>
            </a:r>
            <a:r>
              <a:rPr lang="en-US" dirty="0"/>
              <a:t>disadvantages of an employee wearing a uniform in the workplace. </a:t>
            </a:r>
            <a:endParaRPr lang="en-US" dirty="0" smtClean="0"/>
          </a:p>
          <a:p>
            <a:r>
              <a:rPr lang="en-US" dirty="0" smtClean="0"/>
              <a:t>The report  aims at determining </a:t>
            </a:r>
            <a:r>
              <a:rPr lang="en-US" dirty="0"/>
              <a:t>how to improve the productivity of </a:t>
            </a:r>
            <a:r>
              <a:rPr lang="en-US" dirty="0" smtClean="0"/>
              <a:t>employees</a:t>
            </a:r>
          </a:p>
          <a:p>
            <a:r>
              <a:rPr lang="en-US" dirty="0" smtClean="0"/>
              <a:t> The report overs the </a:t>
            </a:r>
            <a:r>
              <a:rPr lang="en-US" dirty="0"/>
              <a:t>recommendations and conclusions concerning </a:t>
            </a:r>
            <a:r>
              <a:rPr lang="en-US" dirty="0" smtClean="0"/>
              <a:t>wearing uniform  among employees</a:t>
            </a:r>
            <a:endParaRPr lang="en-GB" dirty="0"/>
          </a:p>
          <a:p>
            <a:endParaRPr lang="en-GB" dirty="0"/>
          </a:p>
        </p:txBody>
      </p:sp>
    </p:spTree>
    <p:extLst>
      <p:ext uri="{BB962C8B-B14F-4D97-AF65-F5344CB8AC3E}">
        <p14:creationId xmlns:p14="http://schemas.microsoft.com/office/powerpoint/2010/main" val="3114632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r>
            <a:br>
              <a:rPr lang="en-GB" dirty="0" smtClean="0"/>
            </a:br>
            <a:r>
              <a:rPr lang="en-GB" dirty="0"/>
              <a:t/>
            </a:r>
            <a:br>
              <a:rPr lang="en-GB" dirty="0"/>
            </a:br>
            <a:r>
              <a:rPr lang="en-GB" dirty="0" smtClean="0"/>
              <a:t/>
            </a:r>
            <a:br>
              <a:rPr lang="en-GB" dirty="0" smtClean="0"/>
            </a:br>
            <a:endParaRPr lang="en-GB" dirty="0"/>
          </a:p>
        </p:txBody>
      </p:sp>
      <p:sp>
        <p:nvSpPr>
          <p:cNvPr id="3" name="Content Placeholder 2"/>
          <p:cNvSpPr>
            <a:spLocks noGrp="1"/>
          </p:cNvSpPr>
          <p:nvPr>
            <p:ph idx="1"/>
          </p:nvPr>
        </p:nvSpPr>
        <p:spPr/>
        <p:txBody>
          <a:bodyPr/>
          <a:lstStyle/>
          <a:p>
            <a:r>
              <a:rPr lang="en-GB" b="1" dirty="0" smtClean="0"/>
              <a:t>Helps in boosting customer trust and loyalty</a:t>
            </a:r>
          </a:p>
          <a:p>
            <a:r>
              <a:rPr lang="en-GB" b="1" dirty="0"/>
              <a:t>Plays a role in fostering moral and equality in the </a:t>
            </a:r>
            <a:r>
              <a:rPr lang="en-GB" b="1" dirty="0" smtClean="0"/>
              <a:t>workplace</a:t>
            </a:r>
            <a:endParaRPr lang="en-GB" dirty="0"/>
          </a:p>
          <a:p>
            <a:r>
              <a:rPr lang="en-GB" b="1" dirty="0"/>
              <a:t>Reduces employees’ </a:t>
            </a:r>
            <a:r>
              <a:rPr lang="en-GB" b="1" dirty="0" smtClean="0"/>
              <a:t>expenditures</a:t>
            </a:r>
          </a:p>
          <a:p>
            <a:r>
              <a:rPr lang="en-GB" b="1" dirty="0"/>
              <a:t>Provision of employee </a:t>
            </a:r>
            <a:r>
              <a:rPr lang="en-GB" b="1" dirty="0" smtClean="0"/>
              <a:t>protection</a:t>
            </a:r>
          </a:p>
          <a:p>
            <a:r>
              <a:rPr lang="en-GB" b="1" dirty="0" smtClean="0"/>
              <a:t>Helps company to be recognized </a:t>
            </a:r>
            <a:endParaRPr lang="en-GB" dirty="0"/>
          </a:p>
          <a:p>
            <a:endParaRPr lang="en-GB" dirty="0"/>
          </a:p>
          <a:p>
            <a:endParaRPr lang="en-GB" dirty="0" smtClean="0"/>
          </a:p>
          <a:p>
            <a:endParaRPr lang="en-GB" dirty="0"/>
          </a:p>
        </p:txBody>
      </p:sp>
      <p:sp>
        <p:nvSpPr>
          <p:cNvPr id="4" name="Text Placeholder 3"/>
          <p:cNvSpPr>
            <a:spLocks noGrp="1"/>
          </p:cNvSpPr>
          <p:nvPr>
            <p:ph type="body" idx="4294967295"/>
          </p:nvPr>
        </p:nvSpPr>
        <p:spPr>
          <a:xfrm>
            <a:off x="0" y="615950"/>
            <a:ext cx="5157788" cy="823913"/>
          </a:xfrm>
        </p:spPr>
        <p:txBody>
          <a:bodyPr/>
          <a:lstStyle/>
          <a:p>
            <a:pPr marL="0" indent="0">
              <a:buNone/>
            </a:pPr>
            <a:r>
              <a:rPr lang="en-US" dirty="0"/>
              <a:t>Benefits that employees enjoy</a:t>
            </a:r>
            <a:endParaRPr lang="en-GB" dirty="0"/>
          </a:p>
          <a:p>
            <a:endParaRPr lang="en-GB" dirty="0"/>
          </a:p>
        </p:txBody>
      </p:sp>
    </p:spTree>
    <p:extLst>
      <p:ext uri="{BB962C8B-B14F-4D97-AF65-F5344CB8AC3E}">
        <p14:creationId xmlns:p14="http://schemas.microsoft.com/office/powerpoint/2010/main" val="2513268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Benefits that accrue to the company</a:t>
            </a:r>
            <a:r>
              <a:rPr lang="en-GB" dirty="0"/>
              <a:t/>
            </a:r>
            <a:br>
              <a:rPr lang="en-GB" dirty="0"/>
            </a:br>
            <a:endParaRPr lang="en-GB" dirty="0"/>
          </a:p>
        </p:txBody>
      </p:sp>
      <p:sp>
        <p:nvSpPr>
          <p:cNvPr id="3" name="Content Placeholder 2"/>
          <p:cNvSpPr>
            <a:spLocks noGrp="1"/>
          </p:cNvSpPr>
          <p:nvPr>
            <p:ph idx="1"/>
          </p:nvPr>
        </p:nvSpPr>
        <p:spPr/>
        <p:txBody>
          <a:bodyPr>
            <a:normAutofit fontScale="92500" lnSpcReduction="10000"/>
          </a:bodyPr>
          <a:lstStyle/>
          <a:p>
            <a:r>
              <a:rPr lang="en-GB" dirty="0"/>
              <a:t>Creating a positive impression for the company</a:t>
            </a:r>
          </a:p>
          <a:p>
            <a:r>
              <a:rPr lang="en-GB" dirty="0" smtClean="0"/>
              <a:t>Setting </a:t>
            </a:r>
            <a:r>
              <a:rPr lang="en-GB" dirty="0"/>
              <a:t>a good standard for the company. </a:t>
            </a:r>
          </a:p>
          <a:p>
            <a:r>
              <a:rPr lang="en-GB" dirty="0"/>
              <a:t>This will make employees feel they're professional. As a result of this, one will exude professionalism, which will be of great help to the company because it will </a:t>
            </a:r>
          </a:p>
          <a:p>
            <a:r>
              <a:rPr lang="en-GB" dirty="0" smtClean="0"/>
              <a:t>Help </a:t>
            </a:r>
            <a:r>
              <a:rPr lang="en-GB" dirty="0"/>
              <a:t>motivate employees to uphold quality work and services, which will increase the company's sales</a:t>
            </a:r>
          </a:p>
          <a:p>
            <a:r>
              <a:rPr lang="en-GB" dirty="0" smtClean="0"/>
              <a:t>Help </a:t>
            </a:r>
            <a:r>
              <a:rPr lang="en-GB" dirty="0"/>
              <a:t>create a positive impression for the company because it makes the company look more powerful. </a:t>
            </a:r>
          </a:p>
          <a:p>
            <a:r>
              <a:rPr lang="en-GB" dirty="0"/>
              <a:t>Increased sales and good marketing</a:t>
            </a:r>
          </a:p>
          <a:p>
            <a:r>
              <a:rPr lang="en-GB" dirty="0"/>
              <a:t>Lead to improved and good customer relationship with the company</a:t>
            </a:r>
          </a:p>
        </p:txBody>
      </p:sp>
    </p:spTree>
    <p:extLst>
      <p:ext uri="{BB962C8B-B14F-4D97-AF65-F5344CB8AC3E}">
        <p14:creationId xmlns:p14="http://schemas.microsoft.com/office/powerpoint/2010/main" val="561447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Disadvantages of wearing uniforms at the workplace</a:t>
            </a:r>
            <a:r>
              <a:rPr lang="en-GB" dirty="0"/>
              <a:t/>
            </a:r>
            <a:br>
              <a:rPr lang="en-GB" dirty="0"/>
            </a:br>
            <a:endParaRPr lang="en-GB" dirty="0"/>
          </a:p>
        </p:txBody>
      </p:sp>
      <p:sp>
        <p:nvSpPr>
          <p:cNvPr id="3" name="Content Placeholder 2"/>
          <p:cNvSpPr>
            <a:spLocks noGrp="1"/>
          </p:cNvSpPr>
          <p:nvPr>
            <p:ph idx="1"/>
          </p:nvPr>
        </p:nvSpPr>
        <p:spPr>
          <a:xfrm>
            <a:off x="838200" y="1690688"/>
            <a:ext cx="10515600" cy="4351338"/>
          </a:xfrm>
        </p:spPr>
        <p:txBody>
          <a:bodyPr/>
          <a:lstStyle/>
          <a:p>
            <a:r>
              <a:rPr lang="en-GB" b="1" dirty="0" smtClean="0"/>
              <a:t>Suppression of individuality</a:t>
            </a:r>
          </a:p>
          <a:p>
            <a:r>
              <a:rPr lang="en-GB" b="1" dirty="0" smtClean="0"/>
              <a:t>Employee’s  discomfort</a:t>
            </a:r>
          </a:p>
          <a:p>
            <a:r>
              <a:rPr lang="en-GB" b="1" dirty="0"/>
              <a:t>Prevention of </a:t>
            </a:r>
            <a:r>
              <a:rPr lang="en-GB" b="1" dirty="0" smtClean="0"/>
              <a:t>uniqueness</a:t>
            </a:r>
          </a:p>
          <a:p>
            <a:r>
              <a:rPr lang="en-GB" b="1" dirty="0"/>
              <a:t>Ways of improving the employees’ </a:t>
            </a:r>
            <a:r>
              <a:rPr lang="en-GB" b="1" dirty="0" smtClean="0"/>
              <a:t>productivity</a:t>
            </a:r>
          </a:p>
          <a:p>
            <a:r>
              <a:rPr lang="en-GB" b="1" dirty="0"/>
              <a:t>Improving working </a:t>
            </a:r>
            <a:r>
              <a:rPr lang="en-GB" b="1" dirty="0" smtClean="0"/>
              <a:t>conditions</a:t>
            </a:r>
          </a:p>
          <a:p>
            <a:r>
              <a:rPr lang="en-GB" b="1" dirty="0"/>
              <a:t>Rewarding best </a:t>
            </a:r>
            <a:r>
              <a:rPr lang="en-GB" b="1" dirty="0" smtClean="0"/>
              <a:t>performers</a:t>
            </a:r>
          </a:p>
          <a:p>
            <a:r>
              <a:rPr lang="en-GB" b="1" dirty="0"/>
              <a:t>Setting realistic goals</a:t>
            </a:r>
            <a:endParaRPr lang="en-GB" dirty="0"/>
          </a:p>
          <a:p>
            <a:endParaRPr lang="en-GB" dirty="0"/>
          </a:p>
          <a:p>
            <a:endParaRPr lang="en-GB" dirty="0"/>
          </a:p>
          <a:p>
            <a:endParaRPr lang="en-GB" dirty="0"/>
          </a:p>
          <a:p>
            <a:endParaRPr lang="en-GB" dirty="0" smtClean="0"/>
          </a:p>
          <a:p>
            <a:endParaRPr lang="en-GB" dirty="0"/>
          </a:p>
        </p:txBody>
      </p:sp>
    </p:spTree>
    <p:extLst>
      <p:ext uri="{BB962C8B-B14F-4D97-AF65-F5344CB8AC3E}">
        <p14:creationId xmlns:p14="http://schemas.microsoft.com/office/powerpoint/2010/main" val="2447189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 </a:t>
            </a:r>
            <a:endParaRPr lang="en-GB" dirty="0"/>
          </a:p>
        </p:txBody>
      </p:sp>
      <p:sp>
        <p:nvSpPr>
          <p:cNvPr id="3" name="Content Placeholder 2"/>
          <p:cNvSpPr>
            <a:spLocks noGrp="1"/>
          </p:cNvSpPr>
          <p:nvPr>
            <p:ph idx="1"/>
          </p:nvPr>
        </p:nvSpPr>
        <p:spPr/>
        <p:txBody>
          <a:bodyPr>
            <a:normAutofit lnSpcReduction="10000"/>
          </a:bodyPr>
          <a:lstStyle/>
          <a:p>
            <a:pPr marL="0" indent="0">
              <a:buNone/>
            </a:pPr>
            <a:endParaRPr lang="en-GB" dirty="0"/>
          </a:p>
          <a:p>
            <a:r>
              <a:rPr lang="en-GB" dirty="0"/>
              <a:t>Employees wearing uniforms in </a:t>
            </a:r>
            <a:r>
              <a:rPr lang="en-GB" dirty="0" err="1"/>
              <a:t>Bluemax</a:t>
            </a:r>
            <a:r>
              <a:rPr lang="en-GB" dirty="0"/>
              <a:t> company </a:t>
            </a:r>
            <a:r>
              <a:rPr lang="en-GB" dirty="0" smtClean="0"/>
              <a:t>will have  more advantages </a:t>
            </a:r>
          </a:p>
          <a:p>
            <a:r>
              <a:rPr lang="en-GB" dirty="0" smtClean="0"/>
              <a:t>Wearing </a:t>
            </a:r>
            <a:r>
              <a:rPr lang="en-GB" dirty="0"/>
              <a:t>of </a:t>
            </a:r>
            <a:r>
              <a:rPr lang="en-GB" dirty="0" smtClean="0"/>
              <a:t>uniform increases the </a:t>
            </a:r>
            <a:r>
              <a:rPr lang="en-GB" dirty="0"/>
              <a:t>performance of the employees</a:t>
            </a:r>
            <a:r>
              <a:rPr lang="en-GB" dirty="0" smtClean="0"/>
              <a:t>.</a:t>
            </a:r>
          </a:p>
          <a:p>
            <a:r>
              <a:rPr lang="en-GB" dirty="0" smtClean="0"/>
              <a:t> It results  </a:t>
            </a:r>
            <a:r>
              <a:rPr lang="en-GB" dirty="0"/>
              <a:t>in the enhancement of trust and loyalty.  </a:t>
            </a:r>
            <a:endParaRPr lang="en-GB" dirty="0" smtClean="0"/>
          </a:p>
          <a:p>
            <a:r>
              <a:rPr lang="en-GB" dirty="0" smtClean="0"/>
              <a:t>Enhances promotion </a:t>
            </a:r>
            <a:r>
              <a:rPr lang="en-GB" dirty="0"/>
              <a:t>of good customer services in the company and the relationship between customers and the </a:t>
            </a:r>
            <a:r>
              <a:rPr lang="en-GB" dirty="0" smtClean="0"/>
              <a:t>company</a:t>
            </a:r>
          </a:p>
          <a:p>
            <a:r>
              <a:rPr lang="en-GB" dirty="0" smtClean="0"/>
              <a:t>It becomes easy to differentiate </a:t>
            </a:r>
            <a:r>
              <a:rPr lang="en-GB" dirty="0"/>
              <a:t>employees from </a:t>
            </a:r>
            <a:r>
              <a:rPr lang="en-GB" dirty="0" smtClean="0"/>
              <a:t>customers . </a:t>
            </a:r>
          </a:p>
          <a:p>
            <a:r>
              <a:rPr lang="en-GB" dirty="0" smtClean="0"/>
              <a:t>Will lead it increased </a:t>
            </a:r>
            <a:r>
              <a:rPr lang="en-GB" dirty="0"/>
              <a:t>sales as well as improved performance of the company. </a:t>
            </a:r>
          </a:p>
          <a:p>
            <a:endParaRPr lang="en-GB" dirty="0"/>
          </a:p>
        </p:txBody>
      </p:sp>
    </p:spTree>
    <p:extLst>
      <p:ext uri="{BB962C8B-B14F-4D97-AF65-F5344CB8AC3E}">
        <p14:creationId xmlns:p14="http://schemas.microsoft.com/office/powerpoint/2010/main" val="3975243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Recommendation</a:t>
            </a:r>
            <a:endParaRPr lang="en-GB" dirty="0"/>
          </a:p>
        </p:txBody>
      </p:sp>
      <p:sp>
        <p:nvSpPr>
          <p:cNvPr id="3" name="Content Placeholder 2"/>
          <p:cNvSpPr>
            <a:spLocks noGrp="1"/>
          </p:cNvSpPr>
          <p:nvPr>
            <p:ph idx="1"/>
          </p:nvPr>
        </p:nvSpPr>
        <p:spPr/>
        <p:txBody>
          <a:bodyPr/>
          <a:lstStyle/>
          <a:p>
            <a:r>
              <a:rPr lang="en-GB" dirty="0" smtClean="0"/>
              <a:t>All </a:t>
            </a:r>
            <a:r>
              <a:rPr lang="en-GB" dirty="0" err="1"/>
              <a:t>Bluemax</a:t>
            </a:r>
            <a:r>
              <a:rPr lang="en-GB" dirty="0"/>
              <a:t> company employees should wear uniforms in workplaces</a:t>
            </a:r>
          </a:p>
          <a:p>
            <a:r>
              <a:rPr lang="en-GB" dirty="0"/>
              <a:t>Employees need to make the wearing of uniforms in the workplace positively</a:t>
            </a:r>
          </a:p>
          <a:p>
            <a:r>
              <a:rPr lang="en-GB" dirty="0"/>
              <a:t>The working uniform should be made with advanced fabric technology and heavy-duty materials</a:t>
            </a:r>
          </a:p>
          <a:p>
            <a:r>
              <a:rPr lang="en-GB" dirty="0"/>
              <a:t>Wearing of uniform should be done with minimal supervision</a:t>
            </a:r>
          </a:p>
          <a:p>
            <a:r>
              <a:rPr lang="en-GB" dirty="0"/>
              <a:t>Uniform wearing is a source of team building</a:t>
            </a:r>
          </a:p>
          <a:p>
            <a:r>
              <a:rPr lang="en-GB" dirty="0"/>
              <a:t>Wearing of uniform promotes professionalism</a:t>
            </a:r>
          </a:p>
          <a:p>
            <a:endParaRPr lang="en-GB" dirty="0"/>
          </a:p>
        </p:txBody>
      </p:sp>
    </p:spTree>
    <p:extLst>
      <p:ext uri="{BB962C8B-B14F-4D97-AF65-F5344CB8AC3E}">
        <p14:creationId xmlns:p14="http://schemas.microsoft.com/office/powerpoint/2010/main" val="9041192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1963</Words>
  <Application>Microsoft Office PowerPoint</Application>
  <PresentationFormat>Widescreen</PresentationFormat>
  <Paragraphs>89</Paragraphs>
  <Slides>8</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Ranya msohi </vt:lpstr>
      <vt:lpstr>Introduction </vt:lpstr>
      <vt:lpstr>Purpose Of the report</vt:lpstr>
      <vt:lpstr>   </vt:lpstr>
      <vt:lpstr>Benefits that accrue to the company </vt:lpstr>
      <vt:lpstr>Disadvantages of wearing uniforms at the workplace </vt:lpstr>
      <vt:lpstr>Conclusion </vt:lpstr>
      <vt:lpstr>Recommendation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Ranya msohi</dc:title>
  <dc:creator>admin</dc:creator>
  <cp:lastModifiedBy>admin</cp:lastModifiedBy>
  <cp:revision>8</cp:revision>
  <dcterms:created xsi:type="dcterms:W3CDTF">2021-11-03T17:04:43Z</dcterms:created>
  <dcterms:modified xsi:type="dcterms:W3CDTF">2021-11-03T17:27:30Z</dcterms:modified>
</cp:coreProperties>
</file>